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5" r:id="rId1"/>
  </p:sldMasterIdLst>
  <p:sldIdLst>
    <p:sldId id="256" r:id="rId2"/>
    <p:sldId id="257" r:id="rId3"/>
    <p:sldId id="258" r:id="rId4"/>
    <p:sldId id="259" r:id="rId5"/>
    <p:sldId id="260" r:id="rId6"/>
    <p:sldId id="262" r:id="rId7"/>
    <p:sldId id="263" r:id="rId8"/>
    <p:sldId id="264" r:id="rId9"/>
    <p:sldId id="265" r:id="rId10"/>
    <p:sldId id="266" r:id="rId11"/>
    <p:sldId id="261"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7" d="100"/>
          <a:sy n="77" d="100"/>
        </p:scale>
        <p:origin x="-110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BCED3E41-E2DE-48B7-AD25-2C05D8372D60}" type="datetime4">
              <a:rPr lang="en-US" smtClean="0"/>
              <a:pPr/>
              <a:t>November 22, 2016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91475" y="6429375"/>
            <a:ext cx="876300" cy="292100"/>
          </a:xfrm>
        </p:spPr>
        <p:txBody>
          <a:bodyPr/>
          <a:lstStyle/>
          <a:p>
            <a:fld id="{5744759D-0EFF-4FB2-9CCE-04E00944F0FE}" type="slidenum">
              <a:rPr lang="en-US" smtClean="0"/>
              <a:pPr/>
              <a:t>‹#›</a:t>
            </a:fld>
            <a:endParaRPr lang="en-US" dirty="0"/>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n-US" smtClean="0"/>
              <a:t>Click to edit Master title style</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119237-00E8-48F5-9A77-8496B8A0E541}" type="datetimeFigureOut">
              <a:rPr lang="en-US" smtClean="0"/>
              <a:t>11/22/16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60992-D05B-4846-8E6E-CA034CB4F16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119237-00E8-48F5-9A77-8496B8A0E541}" type="datetimeFigureOut">
              <a:rPr lang="en-US" smtClean="0"/>
              <a:t>11/22/16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560992-D05B-4846-8E6E-CA034CB4F16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fld id="{896202C6-8B37-41F0-B3E4-774551D1C22F}" type="datetime4">
              <a:rPr lang="en-US" smtClean="0"/>
              <a:pPr/>
              <a:t>November 22, 2016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44759D-0EFF-4FB2-9CCE-04E00944F0FE}" type="slidenum">
              <a:rPr lang="en-US" smtClean="0"/>
              <a:pPr/>
              <a:t>‹#›</a:t>
            </a:fld>
            <a:endParaRPr lang="en-US"/>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fld id="{48F78D1B-BB73-41B2-8202-C6678B761557}" type="datetime4">
              <a:rPr lang="en-US" smtClean="0"/>
              <a:pPr/>
              <a:t>November 22, 2016</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744759D-0EFF-4FB2-9CCE-04E00944F0FE}" type="slidenum">
              <a:rPr lang="en-US" smtClean="0"/>
              <a:pPr/>
              <a:t>‹#›</a:t>
            </a:fld>
            <a:endParaRPr lang="en-US"/>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2511E46-B9AD-4605-BA48-F4BA770367EA}" type="datetime4">
              <a:rPr lang="en-US" smtClean="0"/>
              <a:pPr/>
              <a:t>November 22, 2016</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a:t>
            </a:fld>
            <a:endParaRPr lang="en-US"/>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771A4492-1D66-40E5-BF5F-8AE5B76A3760}" type="datetime4">
              <a:rPr lang="en-US" smtClean="0"/>
              <a:pPr/>
              <a:t>November 22, 2016</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744759D-0EFF-4FB2-9CCE-04E00944F0FE}" type="slidenum">
              <a:rPr lang="en-US" smtClean="0"/>
              <a:pPr/>
              <a:t>‹#›</a:t>
            </a:fld>
            <a:endParaRPr lang="en-US"/>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F0120655-FBEF-4656-A8A9-E7D9EB4F4DEC}" type="datetime4">
              <a:rPr lang="en-US" smtClean="0"/>
              <a:pPr/>
              <a:t>November 22, 2016</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744759D-0EFF-4FB2-9CCE-04E00944F0FE}" type="slidenum">
              <a:rPr lang="en-US" smtClean="0"/>
              <a:pPr/>
              <a:t>‹#›</a:t>
            </a:fld>
            <a:endParaRPr lang="en-US"/>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6B2BA2-D035-44CD-B6C5-345CD46C68A9}" type="datetime4">
              <a:rPr lang="en-US" smtClean="0"/>
              <a:pPr/>
              <a:t>November 22, 2016</a:t>
            </a:fld>
            <a:endParaRPr 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744759D-0EFF-4FB2-9CCE-04E00944F0F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fld id="{712544D9-E8EB-4DFC-9BAC-8FC5CFB1A919}" type="datetime4">
              <a:rPr lang="en-US" smtClean="0"/>
              <a:pPr/>
              <a:t>November 22, 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a:t>
            </a:fld>
            <a:endParaRPr lang="en-US"/>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CF894904-8048-429B-BF77-F17DA8F8287B}" type="datetime4">
              <a:rPr lang="en-US" smtClean="0"/>
              <a:pPr/>
              <a:t>November 22, 2016</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744759D-0EFF-4FB2-9CCE-04E00944F0FE}" type="slidenum">
              <a:rPr lang="en-US" smtClean="0"/>
              <a:pPr/>
              <a:t>‹#›</a:t>
            </a:fld>
            <a:endParaRPr lang="en-US"/>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smtClean="0"/>
              <a:t>Click to edit Master title style</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a:t>
            </a:r>
          </a:p>
          <a:p>
            <a:pPr lvl="6"/>
            <a:r>
              <a:rPr lang="en-US" dirty="0" smtClean="0"/>
              <a:t>Seventh</a:t>
            </a:r>
          </a:p>
          <a:p>
            <a:pPr lvl="7"/>
            <a:r>
              <a:rPr lang="en-US" dirty="0" smtClean="0"/>
              <a:t>Eighth</a:t>
            </a:r>
          </a:p>
          <a:p>
            <a:pPr lvl="8"/>
            <a:r>
              <a:rPr lang="en-US" dirty="0" smtClean="0"/>
              <a:t>Ninth </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6441D7B3-F7C5-4013-AC5D-399DD8DB11FA}" type="datetime4">
              <a:rPr lang="en-US" smtClean="0"/>
              <a:pPr/>
              <a:t>November 22, 2016</a:t>
            </a:fld>
            <a:endParaRPr lang="en-US"/>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n-US" dirty="0"/>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5744759D-0EFF-4FB2-9CCE-04E00944F0F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 id="2147483923" r:id="rId8"/>
    <p:sldLayoutId id="2147483924" r:id="rId9"/>
    <p:sldLayoutId id="2147483925" r:id="rId10"/>
    <p:sldLayoutId id="2147483926" r:id="rId11"/>
  </p:sldLayoutIdLst>
  <p:hf sldNum="0" hdr="0" ftr="0" dt="0"/>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11.xml.rels><?xml version="1.0" encoding="UTF-8" standalone="yes"?>
<Relationships xmlns="http://schemas.openxmlformats.org/package/2006/relationships"><Relationship Id="rId3" Type="http://schemas.openxmlformats.org/officeDocument/2006/relationships/hyperlink" Target="http://www.iste.org/standards/standards/standards-for-students" TargetMode="External"/><Relationship Id="rId4" Type="http://schemas.openxmlformats.org/officeDocument/2006/relationships/hyperlink" Target="http://www.corestandards.org/Math/Content/2/MD/" TargetMode="External"/><Relationship Id="rId1" Type="http://schemas.openxmlformats.org/officeDocument/2006/relationships/slideLayout" Target="../slideLayouts/slideLayout2.xml"/><Relationship Id="rId2" Type="http://schemas.openxmlformats.org/officeDocument/2006/relationships/hyperlink" Target="http://education.ky.gov/curriculum/standards/kyacadstand/Documents/Kentuckys%20Learning%20Goals%20and%20Academic%20Expectations.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Haleigh Yates</a:t>
            </a:r>
            <a:endParaRPr lang="en-US" dirty="0"/>
          </a:p>
        </p:txBody>
      </p:sp>
      <p:sp>
        <p:nvSpPr>
          <p:cNvPr id="3" name="Title 2"/>
          <p:cNvSpPr>
            <a:spLocks noGrp="1"/>
          </p:cNvSpPr>
          <p:nvPr>
            <p:ph type="title"/>
          </p:nvPr>
        </p:nvSpPr>
        <p:spPr/>
        <p:txBody>
          <a:bodyPr>
            <a:normAutofit/>
          </a:bodyPr>
          <a:lstStyle/>
          <a:p>
            <a:r>
              <a:rPr lang="en-US" sz="3600" dirty="0" smtClean="0"/>
              <a:t>Designing 21</a:t>
            </a:r>
            <a:r>
              <a:rPr lang="en-US" sz="3600" baseline="30000" dirty="0" smtClean="0"/>
              <a:t>st</a:t>
            </a:r>
            <a:r>
              <a:rPr lang="en-US" sz="3600" dirty="0" smtClean="0"/>
              <a:t> Century learning</a:t>
            </a:r>
            <a:endParaRPr lang="en-US" sz="3600" dirty="0"/>
          </a:p>
        </p:txBody>
      </p:sp>
    </p:spTree>
    <p:extLst>
      <p:ext uri="{BB962C8B-B14F-4D97-AF65-F5344CB8AC3E}">
        <p14:creationId xmlns:p14="http://schemas.microsoft.com/office/powerpoint/2010/main" val="28270997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Technology</a:t>
            </a:r>
            <a:endParaRPr lang="en-US" dirty="0"/>
          </a:p>
        </p:txBody>
      </p:sp>
      <p:sp>
        <p:nvSpPr>
          <p:cNvPr id="3" name="Content Placeholder 2"/>
          <p:cNvSpPr>
            <a:spLocks noGrp="1"/>
          </p:cNvSpPr>
          <p:nvPr>
            <p:ph sz="quarter" idx="13"/>
          </p:nvPr>
        </p:nvSpPr>
        <p:spPr>
          <a:xfrm>
            <a:off x="274320" y="1298447"/>
            <a:ext cx="8595360" cy="2990379"/>
          </a:xfrm>
        </p:spPr>
        <p:txBody>
          <a:bodyPr>
            <a:normAutofit fontScale="92500"/>
          </a:bodyPr>
          <a:lstStyle/>
          <a:p>
            <a:r>
              <a:rPr lang="en-US" dirty="0" smtClean="0"/>
              <a:t>This learning instruction integrates technology by having the students use a video recorder to record their presentations. </a:t>
            </a:r>
          </a:p>
          <a:p>
            <a:r>
              <a:rPr lang="en-US" dirty="0" smtClean="0"/>
              <a:t>They can use the Smart Board to present a table of information.</a:t>
            </a:r>
          </a:p>
          <a:p>
            <a:r>
              <a:rPr lang="en-US" dirty="0" smtClean="0"/>
              <a:t>They can use Microsoft Office to create the table.</a:t>
            </a:r>
          </a:p>
          <a:p>
            <a:r>
              <a:rPr lang="en-US" dirty="0" smtClean="0"/>
              <a:t>They will be using a computer to upload the video presentation to a blog. </a:t>
            </a:r>
            <a:endParaRPr lang="en-US" dirty="0"/>
          </a:p>
          <a:p>
            <a:r>
              <a:rPr lang="en-US" dirty="0" smtClean="0"/>
              <a:t>They will also be blogging about the presentations.</a:t>
            </a:r>
          </a:p>
          <a:p>
            <a:r>
              <a:rPr lang="en-US" dirty="0" smtClean="0"/>
              <a:t>The students will also be using rulers to measure the objects.</a:t>
            </a:r>
          </a:p>
          <a:p>
            <a:r>
              <a:rPr lang="en-US" dirty="0" smtClean="0"/>
              <a:t>This lessons involves many uses with technology.</a:t>
            </a:r>
            <a:endParaRPr lang="en-US" dirty="0"/>
          </a:p>
        </p:txBody>
      </p:sp>
      <p:pic>
        <p:nvPicPr>
          <p:cNvPr id="4" name="Picture 3" descr="technologyinclassroo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1149" y="4288826"/>
            <a:ext cx="4443137" cy="2490603"/>
          </a:xfrm>
          <a:prstGeom prst="rect">
            <a:avLst/>
          </a:prstGeom>
        </p:spPr>
      </p:pic>
    </p:spTree>
    <p:extLst>
      <p:ext uri="{BB962C8B-B14F-4D97-AF65-F5344CB8AC3E}">
        <p14:creationId xmlns:p14="http://schemas.microsoft.com/office/powerpoint/2010/main" val="35612157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Sources Used</a:t>
            </a:r>
            <a:endParaRPr lang="en-US" dirty="0"/>
          </a:p>
        </p:txBody>
      </p:sp>
      <p:sp>
        <p:nvSpPr>
          <p:cNvPr id="3" name="Content Placeholder 2"/>
          <p:cNvSpPr>
            <a:spLocks noGrp="1"/>
          </p:cNvSpPr>
          <p:nvPr>
            <p:ph sz="quarter" idx="13"/>
          </p:nvPr>
        </p:nvSpPr>
        <p:spPr/>
        <p:txBody>
          <a:bodyPr/>
          <a:lstStyle/>
          <a:p>
            <a:r>
              <a:rPr lang="en-US" dirty="0">
                <a:hlinkClick r:id="rId2"/>
              </a:rPr>
              <a:t>http://education.ky.gov/curriculum/standards/kyacadstand/Documents/Kentuckys%20Learning%20Goals%20and%20Academic%</a:t>
            </a:r>
            <a:r>
              <a:rPr lang="en-US" dirty="0" smtClean="0">
                <a:hlinkClick r:id="rId2"/>
              </a:rPr>
              <a:t>20Expectations.pdf</a:t>
            </a:r>
            <a:endParaRPr lang="en-US" dirty="0" smtClean="0"/>
          </a:p>
          <a:p>
            <a:r>
              <a:rPr lang="en-US" dirty="0">
                <a:hlinkClick r:id="rId3"/>
              </a:rPr>
              <a:t>http://www.iste.org/standards/standards/standards-for-</a:t>
            </a:r>
            <a:r>
              <a:rPr lang="en-US" dirty="0" smtClean="0">
                <a:hlinkClick r:id="rId3"/>
              </a:rPr>
              <a:t>students</a:t>
            </a:r>
            <a:endParaRPr lang="en-US" dirty="0" smtClean="0"/>
          </a:p>
          <a:p>
            <a:r>
              <a:rPr lang="en-US" dirty="0">
                <a:hlinkClick r:id="rId4"/>
              </a:rPr>
              <a:t>http://www.corestandards.org/Math/Content/2/MD</a:t>
            </a:r>
            <a:r>
              <a:rPr lang="en-US" dirty="0" smtClean="0">
                <a:hlinkClick r:id="rId4"/>
              </a:rPr>
              <a:t>/</a:t>
            </a:r>
            <a:endParaRPr lang="en-US" dirty="0" smtClean="0"/>
          </a:p>
          <a:p>
            <a:endParaRPr lang="en-US" dirty="0"/>
          </a:p>
        </p:txBody>
      </p:sp>
    </p:spTree>
    <p:extLst>
      <p:ext uri="{BB962C8B-B14F-4D97-AF65-F5344CB8AC3E}">
        <p14:creationId xmlns:p14="http://schemas.microsoft.com/office/powerpoint/2010/main" val="3958392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Scenario: Measure and Recording Data</a:t>
            </a:r>
            <a:endParaRPr lang="en-US" dirty="0"/>
          </a:p>
        </p:txBody>
      </p:sp>
      <p:sp>
        <p:nvSpPr>
          <p:cNvPr id="3" name="Content Placeholder 2"/>
          <p:cNvSpPr>
            <a:spLocks noGrp="1"/>
          </p:cNvSpPr>
          <p:nvPr>
            <p:ph sz="quarter" idx="13"/>
          </p:nvPr>
        </p:nvSpPr>
        <p:spPr>
          <a:xfrm>
            <a:off x="274320" y="1298448"/>
            <a:ext cx="8595360" cy="3488257"/>
          </a:xfrm>
        </p:spPr>
        <p:txBody>
          <a:bodyPr>
            <a:normAutofit fontScale="92500" lnSpcReduction="20000"/>
          </a:bodyPr>
          <a:lstStyle/>
          <a:p>
            <a:r>
              <a:rPr lang="en-US" dirty="0" smtClean="0"/>
              <a:t>For this 21</a:t>
            </a:r>
            <a:r>
              <a:rPr lang="en-US" baseline="30000" dirty="0" smtClean="0"/>
              <a:t>st</a:t>
            </a:r>
            <a:r>
              <a:rPr lang="en-US" dirty="0" smtClean="0"/>
              <a:t> Century Second Grade Math Class, we will introduce this Unit by discussing the different sized objects.</a:t>
            </a:r>
          </a:p>
          <a:p>
            <a:r>
              <a:rPr lang="en-US" dirty="0" smtClean="0"/>
              <a:t>With this scenario the students will be in groups of four. The students will be given two different sized objects. They will need to estimate the length of the two objects then measure the two different objects with the correct units. The students will record their information in a table. They will present the data they found on each object, which will include telling their estimations, actual lengths, the length difference between the objects, and tell which one is bigger. </a:t>
            </a:r>
          </a:p>
          <a:p>
            <a:r>
              <a:rPr lang="en-US" dirty="0" smtClean="0"/>
              <a:t>After the presentations are complete, the students will upload the videos to the class blog. For bonus points, the students will be asked to go on the blog and talk about whose presentation was the most interesting and why.</a:t>
            </a:r>
          </a:p>
        </p:txBody>
      </p:sp>
      <p:pic>
        <p:nvPicPr>
          <p:cNvPr id="4" name="Picture 3" descr="measurment.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9500" y="4786705"/>
            <a:ext cx="6985000" cy="1930400"/>
          </a:xfrm>
          <a:prstGeom prst="rect">
            <a:avLst/>
          </a:prstGeom>
        </p:spPr>
      </p:pic>
    </p:spTree>
    <p:extLst>
      <p:ext uri="{BB962C8B-B14F-4D97-AF65-F5344CB8AC3E}">
        <p14:creationId xmlns:p14="http://schemas.microsoft.com/office/powerpoint/2010/main" val="3384263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KCAS, CCSS, and ISTE NETS-S</a:t>
            </a:r>
            <a:endParaRPr lang="en-US" dirty="0"/>
          </a:p>
        </p:txBody>
      </p:sp>
      <p:sp>
        <p:nvSpPr>
          <p:cNvPr id="3" name="Content Placeholder 2"/>
          <p:cNvSpPr>
            <a:spLocks noGrp="1"/>
          </p:cNvSpPr>
          <p:nvPr>
            <p:ph sz="quarter" idx="13"/>
          </p:nvPr>
        </p:nvSpPr>
        <p:spPr>
          <a:xfrm>
            <a:off x="274320" y="1298448"/>
            <a:ext cx="8595360" cy="3353280"/>
          </a:xfrm>
        </p:spPr>
        <p:txBody>
          <a:bodyPr>
            <a:normAutofit fontScale="92500" lnSpcReduction="20000"/>
          </a:bodyPr>
          <a:lstStyle/>
          <a:p>
            <a:r>
              <a:rPr lang="en-US" dirty="0" smtClean="0"/>
              <a:t>This scenario meets the KCAS-1.16 standard by using computers, video recorder, Smart Board, and other kinds of technology to collect, organize, and communicate information and ideas. Also, this scenario meets the KCAS-2.10 standard because the students understand measurement concepts and use measurements appropriately and accurately during this lesson. </a:t>
            </a:r>
          </a:p>
          <a:p>
            <a:r>
              <a:rPr lang="en-US" dirty="0" smtClean="0"/>
              <a:t>It meets the CCSS-2.MD.A.4 standard because the students are working with measurement and data. This scenario deals with measuring and estimating lengths of objects. They also tell how much longer one object is than the other.</a:t>
            </a:r>
          </a:p>
          <a:p>
            <a:r>
              <a:rPr lang="en-US" dirty="0" smtClean="0"/>
              <a:t>This scenario deals with the ISTE Standards of creativity and innovation, communication and collaboration, and technology operations and concepts.</a:t>
            </a:r>
          </a:p>
          <a:p>
            <a:endParaRPr lang="en-US" dirty="0"/>
          </a:p>
        </p:txBody>
      </p:sp>
      <p:pic>
        <p:nvPicPr>
          <p:cNvPr id="5" name="Picture 4" descr="Teamwo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9400" y="4445271"/>
            <a:ext cx="3492500" cy="2222636"/>
          </a:xfrm>
          <a:prstGeom prst="rect">
            <a:avLst/>
          </a:prstGeom>
        </p:spPr>
      </p:pic>
    </p:spTree>
    <p:extLst>
      <p:ext uri="{BB962C8B-B14F-4D97-AF65-F5344CB8AC3E}">
        <p14:creationId xmlns:p14="http://schemas.microsoft.com/office/powerpoint/2010/main" val="3701249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Performance-based</a:t>
            </a:r>
            <a:endParaRPr lang="en-US" dirty="0"/>
          </a:p>
        </p:txBody>
      </p:sp>
      <p:sp>
        <p:nvSpPr>
          <p:cNvPr id="3" name="Content Placeholder 2"/>
          <p:cNvSpPr>
            <a:spLocks noGrp="1"/>
          </p:cNvSpPr>
          <p:nvPr>
            <p:ph sz="quarter" idx="13"/>
          </p:nvPr>
        </p:nvSpPr>
        <p:spPr>
          <a:xfrm>
            <a:off x="4893832" y="1532409"/>
            <a:ext cx="3973943" cy="4767843"/>
          </a:xfrm>
        </p:spPr>
        <p:txBody>
          <a:bodyPr/>
          <a:lstStyle/>
          <a:p>
            <a:r>
              <a:rPr lang="en-US" dirty="0" smtClean="0"/>
              <a:t>Students will show what they know by measuring the two objects, recording the measurements, recording which object is bigger and by how much. They will then present this information to the class while being videoed and each group will upload their video onto the class blog.</a:t>
            </a:r>
          </a:p>
          <a:p>
            <a:r>
              <a:rPr lang="en-US" dirty="0" smtClean="0"/>
              <a:t>Their performance will prove they are students of this 21</a:t>
            </a:r>
            <a:r>
              <a:rPr lang="en-US" baseline="30000" dirty="0" smtClean="0"/>
              <a:t>st</a:t>
            </a:r>
            <a:r>
              <a:rPr lang="en-US" dirty="0" smtClean="0"/>
              <a:t> century learning. </a:t>
            </a:r>
            <a:endParaRPr lang="en-US" dirty="0"/>
          </a:p>
        </p:txBody>
      </p:sp>
      <p:pic>
        <p:nvPicPr>
          <p:cNvPr id="4" name="Picture 3"/>
          <p:cNvPicPr>
            <a:picLocks noChangeAspect="1"/>
          </p:cNvPicPr>
          <p:nvPr/>
        </p:nvPicPr>
        <p:blipFill>
          <a:blip r:embed="rId2"/>
          <a:stretch>
            <a:fillRect/>
          </a:stretch>
        </p:blipFill>
        <p:spPr>
          <a:xfrm>
            <a:off x="276225" y="1532409"/>
            <a:ext cx="4572000" cy="4572000"/>
          </a:xfrm>
          <a:prstGeom prst="rect">
            <a:avLst/>
          </a:prstGeom>
        </p:spPr>
      </p:pic>
    </p:spTree>
    <p:extLst>
      <p:ext uri="{BB962C8B-B14F-4D97-AF65-F5344CB8AC3E}">
        <p14:creationId xmlns:p14="http://schemas.microsoft.com/office/powerpoint/2010/main" val="318181587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320" y="228600"/>
            <a:ext cx="8591550" cy="1066801"/>
          </a:xfrm>
        </p:spPr>
        <p:txBody>
          <a:bodyPr/>
          <a:lstStyle/>
          <a:p>
            <a:pPr algn="ctr"/>
            <a:r>
              <a:rPr lang="en-US" dirty="0" smtClean="0"/>
              <a:t>21</a:t>
            </a:r>
            <a:r>
              <a:rPr lang="en-US" baseline="30000" dirty="0" smtClean="0"/>
              <a:t>st</a:t>
            </a:r>
            <a:r>
              <a:rPr lang="en-US" dirty="0" smtClean="0"/>
              <a:t> Century Skills and Attitudes</a:t>
            </a:r>
            <a:endParaRPr lang="en-US" dirty="0"/>
          </a:p>
        </p:txBody>
      </p:sp>
      <p:sp>
        <p:nvSpPr>
          <p:cNvPr id="3" name="Content Placeholder 2"/>
          <p:cNvSpPr>
            <a:spLocks noGrp="1"/>
          </p:cNvSpPr>
          <p:nvPr>
            <p:ph sz="quarter" idx="13"/>
          </p:nvPr>
        </p:nvSpPr>
        <p:spPr>
          <a:xfrm>
            <a:off x="4895737" y="1732948"/>
            <a:ext cx="4248263" cy="4483746"/>
          </a:xfrm>
        </p:spPr>
        <p:txBody>
          <a:bodyPr>
            <a:normAutofit lnSpcReduction="10000"/>
          </a:bodyPr>
          <a:lstStyle/>
          <a:p>
            <a:r>
              <a:rPr lang="en-US" dirty="0" smtClean="0"/>
              <a:t>This instruction fosters 21</a:t>
            </a:r>
            <a:r>
              <a:rPr lang="en-US" baseline="30000" dirty="0" smtClean="0"/>
              <a:t>st</a:t>
            </a:r>
            <a:r>
              <a:rPr lang="en-US" dirty="0" smtClean="0"/>
              <a:t> century skills and attitudes by meeting the 21</a:t>
            </a:r>
            <a:r>
              <a:rPr lang="en-US" baseline="30000" dirty="0" smtClean="0"/>
              <a:t>st</a:t>
            </a:r>
            <a:r>
              <a:rPr lang="en-US" dirty="0" smtClean="0"/>
              <a:t> century learning standards. </a:t>
            </a:r>
          </a:p>
          <a:p>
            <a:r>
              <a:rPr lang="en-US" dirty="0" smtClean="0"/>
              <a:t>The students will use critical thinking to observe the two objects and estimate the lengths of them before the actual measurements.</a:t>
            </a:r>
          </a:p>
          <a:p>
            <a:r>
              <a:rPr lang="en-US" dirty="0" smtClean="0"/>
              <a:t>They will be using collaboration and teamwork to work together to measure the objects and present the recorded data.</a:t>
            </a:r>
          </a:p>
          <a:p>
            <a:endParaRPr lang="en-US" dirty="0"/>
          </a:p>
        </p:txBody>
      </p:sp>
      <p:pic>
        <p:nvPicPr>
          <p:cNvPr id="4" name="Picture 3" descr="21stcenturyskill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32947"/>
            <a:ext cx="4895737" cy="4116093"/>
          </a:xfrm>
          <a:prstGeom prst="rect">
            <a:avLst/>
          </a:prstGeom>
        </p:spPr>
      </p:pic>
    </p:spTree>
    <p:extLst>
      <p:ext uri="{BB962C8B-B14F-4D97-AF65-F5344CB8AC3E}">
        <p14:creationId xmlns:p14="http://schemas.microsoft.com/office/powerpoint/2010/main" val="951596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21</a:t>
            </a:r>
            <a:r>
              <a:rPr lang="en-US" baseline="30000" dirty="0" smtClean="0"/>
              <a:t>st</a:t>
            </a:r>
            <a:r>
              <a:rPr lang="en-US" dirty="0" smtClean="0"/>
              <a:t> Century Themes</a:t>
            </a:r>
            <a:endParaRPr lang="en-US" dirty="0"/>
          </a:p>
        </p:txBody>
      </p:sp>
      <p:sp>
        <p:nvSpPr>
          <p:cNvPr id="3" name="Content Placeholder 2"/>
          <p:cNvSpPr>
            <a:spLocks noGrp="1"/>
          </p:cNvSpPr>
          <p:nvPr>
            <p:ph sz="quarter" idx="13"/>
          </p:nvPr>
        </p:nvSpPr>
        <p:spPr>
          <a:xfrm>
            <a:off x="4613956" y="1599256"/>
            <a:ext cx="4220401" cy="4767843"/>
          </a:xfrm>
        </p:spPr>
        <p:txBody>
          <a:bodyPr>
            <a:normAutofit fontScale="92500" lnSpcReduction="10000"/>
          </a:bodyPr>
          <a:lstStyle/>
          <a:p>
            <a:r>
              <a:rPr lang="en-US" dirty="0"/>
              <a:t>This </a:t>
            </a:r>
            <a:r>
              <a:rPr lang="en-US" dirty="0" smtClean="0"/>
              <a:t>lesson will consist </a:t>
            </a:r>
            <a:r>
              <a:rPr lang="en-US" dirty="0"/>
              <a:t>of creativity and innovation, communication and collaboration, and technology operations and concepts.</a:t>
            </a:r>
          </a:p>
          <a:p>
            <a:r>
              <a:rPr lang="en-US" dirty="0"/>
              <a:t>The students will be creative and innovate within this lesson by using the technology during their presentation. They will use communication and collaboration while working together in groups </a:t>
            </a:r>
            <a:r>
              <a:rPr lang="en-US" dirty="0" smtClean="0"/>
              <a:t>to </a:t>
            </a:r>
            <a:r>
              <a:rPr lang="en-US" dirty="0"/>
              <a:t>measure their objects and to present their data.</a:t>
            </a:r>
          </a:p>
          <a:p>
            <a:r>
              <a:rPr lang="en-US" dirty="0"/>
              <a:t>They will become more aware of technology operations and concepts while uploading the videos on their class blog.</a:t>
            </a:r>
          </a:p>
          <a:p>
            <a:endParaRPr lang="en-US" dirty="0"/>
          </a:p>
        </p:txBody>
      </p:sp>
      <p:pic>
        <p:nvPicPr>
          <p:cNvPr id="4" name="Picture 3" descr="21stcenturythem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898" y="1950199"/>
            <a:ext cx="3784062" cy="4099381"/>
          </a:xfrm>
          <a:prstGeom prst="rect">
            <a:avLst/>
          </a:prstGeom>
        </p:spPr>
      </p:pic>
    </p:spTree>
    <p:extLst>
      <p:ext uri="{BB962C8B-B14F-4D97-AF65-F5344CB8AC3E}">
        <p14:creationId xmlns:p14="http://schemas.microsoft.com/office/powerpoint/2010/main" val="3734337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21</a:t>
            </a:r>
            <a:r>
              <a:rPr lang="en-US" baseline="30000" dirty="0" smtClean="0"/>
              <a:t>st</a:t>
            </a:r>
            <a:r>
              <a:rPr lang="en-US" dirty="0" smtClean="0"/>
              <a:t> Century Learning Designs</a:t>
            </a:r>
            <a:endParaRPr lang="en-US" dirty="0"/>
          </a:p>
        </p:txBody>
      </p:sp>
      <p:sp>
        <p:nvSpPr>
          <p:cNvPr id="3" name="Content Placeholder 2"/>
          <p:cNvSpPr>
            <a:spLocks noGrp="1"/>
          </p:cNvSpPr>
          <p:nvPr>
            <p:ph sz="quarter" idx="13"/>
          </p:nvPr>
        </p:nvSpPr>
        <p:spPr>
          <a:xfrm>
            <a:off x="274320" y="1298448"/>
            <a:ext cx="8595360" cy="2924397"/>
          </a:xfrm>
        </p:spPr>
        <p:txBody>
          <a:bodyPr>
            <a:normAutofit fontScale="92500" lnSpcReduction="10000"/>
          </a:bodyPr>
          <a:lstStyle/>
          <a:p>
            <a:r>
              <a:rPr lang="en-US" dirty="0" smtClean="0"/>
              <a:t>Collaboration: Students are required to work together and share responsibility while measuring the objects, presenting the data, and uploading the video to the class blog. They also make substantive decisions together about the content, process, and product of their work. (4)</a:t>
            </a:r>
          </a:p>
          <a:p>
            <a:r>
              <a:rPr lang="en-US" dirty="0" smtClean="0"/>
              <a:t>Knowledge Construction: Knowledge construction is the main requirement. This learning activity does require them to apply their knowledge in a knew context. (4)</a:t>
            </a:r>
          </a:p>
          <a:p>
            <a:r>
              <a:rPr lang="en-US" dirty="0" smtClean="0"/>
              <a:t>ICT: Students use ICT to support knowledge construction and the ICT is required for constructing this knowledge. (4)</a:t>
            </a:r>
          </a:p>
          <a:p>
            <a:endParaRPr lang="en-US" dirty="0"/>
          </a:p>
        </p:txBody>
      </p:sp>
      <p:pic>
        <p:nvPicPr>
          <p:cNvPr id="4" name="Picture 3" descr="collaborati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2298" y="4024901"/>
            <a:ext cx="5607701" cy="2712820"/>
          </a:xfrm>
          <a:prstGeom prst="rect">
            <a:avLst/>
          </a:prstGeom>
        </p:spPr>
      </p:pic>
    </p:spTree>
    <p:extLst>
      <p:ext uri="{BB962C8B-B14F-4D97-AF65-F5344CB8AC3E}">
        <p14:creationId xmlns:p14="http://schemas.microsoft.com/office/powerpoint/2010/main" val="23391859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21</a:t>
            </a:r>
            <a:r>
              <a:rPr lang="en-US" baseline="30000" dirty="0" smtClean="0"/>
              <a:t>st</a:t>
            </a:r>
            <a:r>
              <a:rPr lang="en-US" dirty="0" smtClean="0"/>
              <a:t> Century Learning Designs Continued</a:t>
            </a:r>
            <a:endParaRPr lang="en-US" dirty="0"/>
          </a:p>
        </p:txBody>
      </p:sp>
      <p:sp>
        <p:nvSpPr>
          <p:cNvPr id="3" name="Content Placeholder 2"/>
          <p:cNvSpPr>
            <a:spLocks noGrp="1"/>
          </p:cNvSpPr>
          <p:nvPr>
            <p:ph sz="quarter" idx="13"/>
          </p:nvPr>
        </p:nvSpPr>
        <p:spPr>
          <a:xfrm>
            <a:off x="274320" y="1298448"/>
            <a:ext cx="8595360" cy="3122343"/>
          </a:xfrm>
        </p:spPr>
        <p:txBody>
          <a:bodyPr/>
          <a:lstStyle/>
          <a:p>
            <a:r>
              <a:rPr lang="en-US" dirty="0" smtClean="0"/>
              <a:t>Self-Regulation: This lesson requires learners to work individually in groups and monitor their own work by taking responsibility themselves to measure the objects and present the data. This learning activity will teach them long term goals such as taking responsibility, learning and using technology, and getting up in front of the class to present data. It also teaches students beginning steps of comparing (in math) two objects. Students do have the opportunity to plan their own work by planning what they will present and how they will present it. (3)</a:t>
            </a:r>
            <a:endParaRPr lang="en-US" dirty="0"/>
          </a:p>
        </p:txBody>
      </p:sp>
      <p:pic>
        <p:nvPicPr>
          <p:cNvPr id="4" name="Picture 3" descr="selfregulati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76510" y="4113059"/>
            <a:ext cx="3136900" cy="2590800"/>
          </a:xfrm>
          <a:prstGeom prst="rect">
            <a:avLst/>
          </a:prstGeom>
        </p:spPr>
      </p:pic>
    </p:spTree>
    <p:extLst>
      <p:ext uri="{BB962C8B-B14F-4D97-AF65-F5344CB8AC3E}">
        <p14:creationId xmlns:p14="http://schemas.microsoft.com/office/powerpoint/2010/main" val="34258637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21st Century Learning Designs Continued</a:t>
            </a:r>
            <a:endParaRPr lang="en-US" dirty="0"/>
          </a:p>
        </p:txBody>
      </p:sp>
      <p:sp>
        <p:nvSpPr>
          <p:cNvPr id="3" name="Content Placeholder 2"/>
          <p:cNvSpPr>
            <a:spLocks noGrp="1"/>
          </p:cNvSpPr>
          <p:nvPr>
            <p:ph sz="quarter" idx="13"/>
          </p:nvPr>
        </p:nvSpPr>
        <p:spPr/>
        <p:txBody>
          <a:bodyPr/>
          <a:lstStyle/>
          <a:p>
            <a:r>
              <a:rPr lang="en-US" dirty="0" smtClean="0"/>
              <a:t>Skilled Communication: Students are required to communicate their own ideas regarding a concept or issue in front of an audience, which would be their own measurements in front of the class. The students will produce extended communication and are required to present their communication for a particular audience such as the classroom for this lesson. (3)</a:t>
            </a:r>
            <a:endParaRPr lang="en-US" dirty="0"/>
          </a:p>
        </p:txBody>
      </p:sp>
      <p:pic>
        <p:nvPicPr>
          <p:cNvPr id="5" name="Picture 4" descr="communication.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33099" y="3624576"/>
            <a:ext cx="5969716" cy="2856280"/>
          </a:xfrm>
          <a:prstGeom prst="rect">
            <a:avLst/>
          </a:prstGeom>
        </p:spPr>
      </p:pic>
    </p:spTree>
    <p:extLst>
      <p:ext uri="{BB962C8B-B14F-4D97-AF65-F5344CB8AC3E}">
        <p14:creationId xmlns:p14="http://schemas.microsoft.com/office/powerpoint/2010/main" val="27285669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SOHO.thmx</Template>
  <TotalTime>303</TotalTime>
  <Words>931</Words>
  <Application>Microsoft Macintosh PowerPoint</Application>
  <PresentationFormat>On-screen Show (4:3)</PresentationFormat>
  <Paragraphs>41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Soho</vt:lpstr>
      <vt:lpstr>Designing 21st Century learning</vt:lpstr>
      <vt:lpstr>Scenario: Measure and Recording Data</vt:lpstr>
      <vt:lpstr>KCAS, CCSS, and ISTE NETS-S</vt:lpstr>
      <vt:lpstr>Performance-based</vt:lpstr>
      <vt:lpstr>21st Century Skills and Attitudes</vt:lpstr>
      <vt:lpstr>21st Century Themes</vt:lpstr>
      <vt:lpstr>21st Century Learning Designs</vt:lpstr>
      <vt:lpstr>21st Century Learning Designs Continued</vt:lpstr>
      <vt:lpstr>21st Century Learning Designs Continued</vt:lpstr>
      <vt:lpstr>Technology</vt:lpstr>
      <vt:lpstr>Sources Used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Weather Forecasting</dc:title>
  <dc:creator>Haleigh Yates</dc:creator>
  <cp:lastModifiedBy>Haleigh Yates</cp:lastModifiedBy>
  <cp:revision>18</cp:revision>
  <dcterms:created xsi:type="dcterms:W3CDTF">2016-11-22T20:19:05Z</dcterms:created>
  <dcterms:modified xsi:type="dcterms:W3CDTF">2016-11-23T01:22:36Z</dcterms:modified>
</cp:coreProperties>
</file>